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58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0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1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0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0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7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9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3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5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4016" y="6047232"/>
            <a:ext cx="2036065" cy="17888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7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Budget Tools 2</a:t>
            </a:r>
            <a:r>
              <a:rPr lang="en-US" baseline="30000" dirty="0" smtClean="0"/>
              <a:t>nd</a:t>
            </a:r>
            <a:r>
              <a:rPr lang="en-US" dirty="0" smtClean="0"/>
              <a:t> 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</a:t>
            </a:r>
            <a:r>
              <a:rPr lang="en-US" dirty="0" smtClean="0"/>
              <a:t>18</a:t>
            </a:r>
          </a:p>
          <a:p>
            <a:r>
              <a:rPr lang="en-US" cap="small" dirty="0"/>
              <a:t>Life Cycle Costing</a:t>
            </a:r>
            <a:endParaRPr lang="en-US" b="1" cap="small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Objectives: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Understand </a:t>
            </a:r>
            <a:r>
              <a:rPr lang="en-US" dirty="0"/>
              <a:t>life cycle costing analysis</a:t>
            </a:r>
          </a:p>
          <a:p>
            <a:pPr lvl="0"/>
            <a:r>
              <a:rPr lang="en-US" dirty="0"/>
              <a:t>Apply life cycle costing analysis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834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1" dirty="0"/>
              <a:t>LCC </a:t>
            </a:r>
            <a:r>
              <a:rPr lang="en-US" dirty="0"/>
              <a:t>= </a:t>
            </a:r>
            <a:r>
              <a:rPr lang="en-US" i="1" dirty="0"/>
              <a:t>A</a:t>
            </a:r>
            <a:r>
              <a:rPr lang="en-US" dirty="0"/>
              <a:t> + </a:t>
            </a:r>
            <a:r>
              <a:rPr lang="en-US" i="1" dirty="0"/>
              <a:t>O</a:t>
            </a:r>
            <a:r>
              <a:rPr lang="en-US" dirty="0"/>
              <a:t> + </a:t>
            </a:r>
            <a:r>
              <a:rPr lang="en-US" i="1" dirty="0"/>
              <a:t>M</a:t>
            </a:r>
            <a:r>
              <a:rPr lang="en-US" dirty="0"/>
              <a:t> + </a:t>
            </a:r>
            <a:r>
              <a:rPr lang="en-US" i="1" dirty="0"/>
              <a:t>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dirty="0"/>
              <a:t>A</a:t>
            </a:r>
            <a:r>
              <a:rPr lang="en-US" dirty="0"/>
              <a:t> = Acquisition costs of a project. These include systems design, engineering, and installation, as well as the initial capital expenditure for the asset or project. These costs usually occur at the beginning of the project.</a:t>
            </a:r>
          </a:p>
          <a:p>
            <a:r>
              <a:rPr lang="en-US" i="1" dirty="0"/>
              <a:t>O</a:t>
            </a:r>
            <a:r>
              <a:rPr lang="en-US" dirty="0"/>
              <a:t> = Operating costs. These include labor, energy, and material costs, as well as any additional overhead. In some projects, some of these costs may be offset by operating savings.</a:t>
            </a:r>
          </a:p>
          <a:p>
            <a:r>
              <a:rPr lang="en-US" i="1" dirty="0"/>
              <a:t>M</a:t>
            </a:r>
            <a:r>
              <a:rPr lang="en-US" dirty="0"/>
              <a:t> = Maintenance costs. These are the total maintenance and repair costs.</a:t>
            </a:r>
          </a:p>
          <a:p>
            <a:r>
              <a:rPr lang="en-US" i="1" dirty="0"/>
              <a:t>D</a:t>
            </a:r>
            <a:r>
              <a:rPr lang="en-US" dirty="0"/>
              <a:t> = Disposal costs. These include restoration of the local environment and disposal of auxiliary services. Disposal costs become negative to represent salvage value when the project has a terminal value.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563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Table 18.1 Parameters for the Student’s Car Purchase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4129364"/>
              </p:ext>
            </p:extLst>
          </p:nvPr>
        </p:nvGraphicFramePr>
        <p:xfrm>
          <a:off x="1816274" y="1881154"/>
          <a:ext cx="7700179" cy="35727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59181"/>
                <a:gridCol w="1685138"/>
                <a:gridCol w="175586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Information and Assumptions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Car A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Car B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Gas (price per gallon)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Distance to drive per year (miles)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10,000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10,000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Discount rate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4%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4%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Purchase price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$18,000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$20,000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Mileage (miles per gallon)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Maintenance (per year)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$200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$150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Residual value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$5,000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$7,000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6246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Table 18.2 Annual Operating and Maintenance Costs by Purchase </a:t>
            </a:r>
            <a:r>
              <a:rPr lang="en-US" dirty="0" smtClean="0"/>
              <a:t>Options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2011180"/>
              </p:ext>
            </p:extLst>
          </p:nvPr>
        </p:nvGraphicFramePr>
        <p:xfrm>
          <a:off x="2442575" y="2366934"/>
          <a:ext cx="6334621" cy="12618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09722"/>
                <a:gridCol w="1540854"/>
                <a:gridCol w="1284045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Annual Costs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Car A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Car B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Fuel Cost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$800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$667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Maintenance Cost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$200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$150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Total of Fuel and Maintenance Costs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$1,000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$817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9748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Table 18.3 Discounted Future Cash Flows and LCC by Purchase </a:t>
            </a:r>
            <a:r>
              <a:rPr lang="en-US" dirty="0" smtClean="0"/>
              <a:t>Options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9029185"/>
              </p:ext>
            </p:extLst>
          </p:nvPr>
        </p:nvGraphicFramePr>
        <p:xfrm>
          <a:off x="726511" y="1941533"/>
          <a:ext cx="10471756" cy="42687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86772"/>
                <a:gridCol w="877816"/>
                <a:gridCol w="1828197"/>
                <a:gridCol w="1691259"/>
                <a:gridCol w="1691259"/>
                <a:gridCol w="1596453"/>
              </a:tblGrid>
              <a:tr h="303899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Description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Year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Car A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Car B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11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Amount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Present value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Amount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Present value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038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Purchase price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$18,000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$18,000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$20,000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$20,000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911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Gas and maintenance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$1,000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$962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$817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$785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911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Gas and maintenance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$1,000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$925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$817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$755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911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Gas and maintenance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$1,000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$889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$817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$726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911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Gas and maintenance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$1,000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$855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$817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$698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38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Resale value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$5,000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$4,274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$7,000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$5,984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38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LCC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$17,356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$16,981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8865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18.4 Solar Heater Versus Electric </a:t>
            </a:r>
            <a:r>
              <a:rPr lang="en-US" dirty="0" smtClean="0"/>
              <a:t>Heater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2892413"/>
              </p:ext>
            </p:extLst>
          </p:nvPr>
        </p:nvGraphicFramePr>
        <p:xfrm>
          <a:off x="2234668" y="1835947"/>
          <a:ext cx="6545215" cy="35993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02356"/>
                <a:gridCol w="1740346"/>
                <a:gridCol w="1702513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Parameters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Solar heater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Electric heater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Purchase and installation costs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$5,000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$500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Energy cost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$600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Maintenance cost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$100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Disposal cost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$300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$100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Number of years in use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Discount Rate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6%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6%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7139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9132518" cy="4351338"/>
          </a:xfrm>
        </p:spPr>
        <p:txBody>
          <a:bodyPr>
            <a:normAutofit/>
          </a:bodyPr>
          <a:lstStyle/>
          <a:p>
            <a:r>
              <a:rPr lang="en-US" sz="4000" dirty="0"/>
              <a:t>LCC =	PV(rate, </a:t>
            </a:r>
            <a:r>
              <a:rPr lang="en-US" sz="4000" dirty="0" err="1"/>
              <a:t>nper</a:t>
            </a:r>
            <a:r>
              <a:rPr lang="en-US" sz="4000" dirty="0"/>
              <a:t>, </a:t>
            </a:r>
            <a:r>
              <a:rPr lang="en-US" sz="4000" dirty="0" err="1"/>
              <a:t>pmt</a:t>
            </a:r>
            <a:r>
              <a:rPr lang="en-US" sz="4000" dirty="0"/>
              <a:t>, </a:t>
            </a:r>
            <a:r>
              <a:rPr lang="en-US" sz="4000" dirty="0" err="1"/>
              <a:t>fv</a:t>
            </a:r>
            <a:r>
              <a:rPr lang="en-US" sz="4000" dirty="0"/>
              <a:t>, type)</a:t>
            </a:r>
            <a:r>
              <a:rPr lang="en-US" sz="4000" baseline="-25000" dirty="0"/>
              <a:t>recurring</a:t>
            </a:r>
            <a:r>
              <a:rPr lang="en-US" sz="4000" dirty="0"/>
              <a:t> </a:t>
            </a:r>
            <a:r>
              <a:rPr lang="en-US" sz="4000" dirty="0" smtClean="0"/>
              <a:t>+ PV(rate</a:t>
            </a:r>
            <a:r>
              <a:rPr lang="en-US" sz="4000" dirty="0"/>
              <a:t>, </a:t>
            </a:r>
            <a:r>
              <a:rPr lang="en-US" sz="4000" dirty="0" err="1"/>
              <a:t>nper</a:t>
            </a:r>
            <a:r>
              <a:rPr lang="en-US" sz="4000" dirty="0"/>
              <a:t>, </a:t>
            </a:r>
            <a:r>
              <a:rPr lang="en-US" sz="4000" dirty="0" err="1"/>
              <a:t>pmt</a:t>
            </a:r>
            <a:r>
              <a:rPr lang="en-US" sz="4000" dirty="0"/>
              <a:t>, </a:t>
            </a:r>
            <a:r>
              <a:rPr lang="en-US" sz="4000" dirty="0" err="1"/>
              <a:t>fv</a:t>
            </a:r>
            <a:r>
              <a:rPr lang="en-US" sz="4000" dirty="0"/>
              <a:t>, type)</a:t>
            </a:r>
            <a:r>
              <a:rPr lang="en-US" sz="4000" baseline="-25000" dirty="0"/>
              <a:t>residual</a:t>
            </a:r>
            <a:r>
              <a:rPr lang="en-US" sz="4000" dirty="0"/>
              <a:t> </a:t>
            </a:r>
            <a:r>
              <a:rPr lang="en-US" sz="4000" dirty="0" smtClean="0"/>
              <a:t>           + initial </a:t>
            </a:r>
            <a:r>
              <a:rPr lang="en-US" sz="4000" dirty="0"/>
              <a:t>outlay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370647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415</Words>
  <Application>Microsoft Office PowerPoint</Application>
  <PresentationFormat>Widescreen</PresentationFormat>
  <Paragraphs>124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Budget Tools 2nd Ed.</vt:lpstr>
      <vt:lpstr>Learning Objectives: </vt:lpstr>
      <vt:lpstr>LCC = A + O + M + D</vt:lpstr>
      <vt:lpstr>Table 18.1 Parameters for the Student’s Car Purchase</vt:lpstr>
      <vt:lpstr>Table 18.2 Annual Operating and Maintenance Costs by Purchase Options</vt:lpstr>
      <vt:lpstr>Table 18.3 Discounted Future Cash Flows and LCC by Purchase Options</vt:lpstr>
      <vt:lpstr>Table 18.4 Solar Heater Versus Electric Heater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Tools 2nd Ed.</dc:title>
  <dc:creator>Dan Williams</dc:creator>
  <cp:lastModifiedBy>Dan Williams</cp:lastModifiedBy>
  <cp:revision>13</cp:revision>
  <dcterms:created xsi:type="dcterms:W3CDTF">2014-08-08T22:51:06Z</dcterms:created>
  <dcterms:modified xsi:type="dcterms:W3CDTF">2014-08-09T19:44:13Z</dcterms:modified>
</cp:coreProperties>
</file>